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04025"/>
  <p:notesSz cx="6804025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9" d="100"/>
          <a:sy n="129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085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15400" y="4653164"/>
            <a:ext cx="13433724" cy="841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4500" b="1" dirty="0">
                <a:solidFill>
                  <a:srgbClr val="FDFDF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Codex：全方位程式開發助手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3403515" y="5542141"/>
            <a:ext cx="8076998" cy="426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83899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從IDE到雲端，重新定義你的開發流程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1190960" y="6568276"/>
            <a:ext cx="1470623" cy="236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AEB1B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022" y="609585"/>
            <a:ext cx="10416280" cy="636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900" b="1" dirty="0">
                <a:solidFill>
                  <a:srgbClr val="F7F9E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功能展示Ｂ：生成式開發任務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2468818" y="2062428"/>
            <a:ext cx="11010625" cy="362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200" b="1" dirty="0">
                <a:solidFill>
                  <a:srgbClr val="959C9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請幫我根據這個長拳協會粉專內容，生成一個介紹協會的首頁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60543" y="2722812"/>
            <a:ext cx="2506917" cy="297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00" dirty="0">
                <a:solidFill>
                  <a:srgbClr val="98A4A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 JetBrains Mono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7309937" y="3571151"/>
            <a:ext cx="1082013" cy="315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A5ADA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8584985" y="3931822"/>
            <a:ext cx="1714457" cy="233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900" dirty="0">
                <a:solidFill>
                  <a:srgbClr val="71A3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 Cor-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8325912" y="4399170"/>
            <a:ext cx="838179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18C7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Heder</a:t>
            </a:r>
            <a:endParaRPr lang="en-US" sz="600" dirty="0"/>
          </a:p>
        </p:txBody>
      </p:sp>
      <p:sp>
        <p:nvSpPr>
          <p:cNvPr id="9" name="Text 6"/>
          <p:cNvSpPr/>
          <p:nvPr/>
        </p:nvSpPr>
        <p:spPr>
          <a:xfrm>
            <a:off x="3327317" y="4688723"/>
            <a:ext cx="2933627" cy="37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BBBFB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雲端非同步執行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442014" y="4876678"/>
            <a:ext cx="2202125" cy="25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2727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WelcoeoLo</a:t>
            </a:r>
            <a:endParaRPr lang="en-US" sz="600" dirty="0"/>
          </a:p>
        </p:txBody>
      </p:sp>
      <p:sp>
        <p:nvSpPr>
          <p:cNvPr id="11" name="Text 8"/>
          <p:cNvSpPr/>
          <p:nvPr/>
        </p:nvSpPr>
        <p:spPr>
          <a:xfrm>
            <a:off x="3276518" y="5283068"/>
            <a:ext cx="769601" cy="315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000" dirty="0">
                <a:solidFill>
                  <a:srgbClr val="88919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nter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492813" y="5501502"/>
            <a:ext cx="2819330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52575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Aantt Net Cortet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11190960" y="6563196"/>
            <a:ext cx="1470623" cy="2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3B9B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022" y="609585"/>
            <a:ext cx="4023259" cy="66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900" b="1" dirty="0">
                <a:solidFill>
                  <a:srgbClr val="F6F9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驗證與審查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5374506" y="1732237"/>
            <a:ext cx="2186885" cy="286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b="1" dirty="0">
                <a:solidFill>
                  <a:srgbClr val="8FA29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Codex Diff Viewer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2235144" y="2103067"/>
            <a:ext cx="1043914" cy="286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700" dirty="0">
                <a:solidFill>
                  <a:srgbClr val="A1A2A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OldCode</a:t>
            </a:r>
            <a:endParaRPr lang="en-US" sz="700" dirty="0"/>
          </a:p>
        </p:txBody>
      </p:sp>
      <p:sp>
        <p:nvSpPr>
          <p:cNvPr id="6" name="Text 3"/>
          <p:cNvSpPr/>
          <p:nvPr/>
        </p:nvSpPr>
        <p:spPr>
          <a:xfrm>
            <a:off x="5257669" y="2103067"/>
            <a:ext cx="1142971" cy="280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700" dirty="0">
                <a:solidFill>
                  <a:srgbClr val="A4A5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NewCode</a:t>
            </a:r>
            <a:endParaRPr lang="en-US" sz="700" dirty="0"/>
          </a:p>
        </p:txBody>
      </p:sp>
      <p:sp>
        <p:nvSpPr>
          <p:cNvPr id="7" name="Text 4"/>
          <p:cNvSpPr/>
          <p:nvPr/>
        </p:nvSpPr>
        <p:spPr>
          <a:xfrm>
            <a:off x="8407190" y="2097988"/>
            <a:ext cx="2202125" cy="309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900" dirty="0">
                <a:solidFill>
                  <a:srgbClr val="88999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PreviewDIffLogs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10418820" y="2077668"/>
            <a:ext cx="2156406" cy="350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b="1" dirty="0">
                <a:solidFill>
                  <a:srgbClr val="B5BAB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預覽(Preview)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262748" y="3342556"/>
            <a:ext cx="335272" cy="36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CA0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十</a:t>
            </a:r>
            <a:endParaRPr lang="en-US" sz="600" dirty="0"/>
          </a:p>
        </p:txBody>
      </p:sp>
      <p:sp>
        <p:nvSpPr>
          <p:cNvPr id="10" name="Text 7"/>
          <p:cNvSpPr/>
          <p:nvPr/>
        </p:nvSpPr>
        <p:spPr>
          <a:xfrm>
            <a:off x="5257669" y="3525432"/>
            <a:ext cx="342891" cy="36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DAD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</a:t>
            </a:r>
            <a:endParaRPr lang="en-US" sz="600" dirty="0"/>
          </a:p>
        </p:txBody>
      </p:sp>
      <p:sp>
        <p:nvSpPr>
          <p:cNvPr id="11" name="Text 8"/>
          <p:cNvSpPr/>
          <p:nvPr/>
        </p:nvSpPr>
        <p:spPr>
          <a:xfrm>
            <a:off x="10413740" y="3586390"/>
            <a:ext cx="1516342" cy="362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b="1" dirty="0">
                <a:solidFill>
                  <a:srgbClr val="C4C9C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差異(Diff)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5262748" y="3713387"/>
            <a:ext cx="327652" cy="292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FB1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+</a:t>
            </a:r>
            <a:endParaRPr lang="en-US" sz="600" dirty="0"/>
          </a:p>
        </p:txBody>
      </p:sp>
      <p:sp>
        <p:nvSpPr>
          <p:cNvPr id="13" name="Text 10"/>
          <p:cNvSpPr/>
          <p:nvPr/>
        </p:nvSpPr>
        <p:spPr>
          <a:xfrm>
            <a:off x="2230064" y="5120512"/>
            <a:ext cx="655304" cy="315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900" dirty="0">
                <a:solidFill>
                  <a:srgbClr val="AEB0B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Logs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2235144" y="5415145"/>
            <a:ext cx="2217365" cy="274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800" dirty="0">
                <a:solidFill>
                  <a:srgbClr val="96979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Analyzing code diff...</a:t>
            </a:r>
            <a:endParaRPr lang="en-US" sz="800" dirty="0"/>
          </a:p>
        </p:txBody>
      </p:sp>
      <p:sp>
        <p:nvSpPr>
          <p:cNvPr id="15" name="Text 12"/>
          <p:cNvSpPr/>
          <p:nvPr/>
        </p:nvSpPr>
        <p:spPr>
          <a:xfrm>
            <a:off x="2219905" y="5587860"/>
            <a:ext cx="1912572" cy="274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999A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3additionsfound.</a:t>
            </a:r>
            <a:endParaRPr lang="en-US" sz="600" dirty="0"/>
          </a:p>
        </p:txBody>
      </p:sp>
      <p:sp>
        <p:nvSpPr>
          <p:cNvPr id="16" name="Text 13"/>
          <p:cNvSpPr/>
          <p:nvPr/>
        </p:nvSpPr>
        <p:spPr>
          <a:xfrm>
            <a:off x="10393420" y="5547221"/>
            <a:ext cx="2004010" cy="362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900" b="1" dirty="0">
                <a:solidFill>
                  <a:srgbClr val="B8BC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紀錄檔(Logs)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2214825" y="5770736"/>
            <a:ext cx="1165831" cy="280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2527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No errors.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1190960" y="6563196"/>
            <a:ext cx="1470623" cy="2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3B8B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182" y="609585"/>
            <a:ext cx="8328452" cy="736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500" b="1" dirty="0">
                <a:solidFill>
                  <a:srgbClr val="F7F9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一鍵建立PullRequest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2920927" y="1950671"/>
            <a:ext cx="822939" cy="26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700" dirty="0">
                <a:solidFill>
                  <a:srgbClr val="859D9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Codex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1879553" y="2240224"/>
            <a:ext cx="906757" cy="26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8D919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Old Code</a:t>
            </a:r>
            <a:endParaRPr lang="en-US" sz="600" dirty="0"/>
          </a:p>
        </p:txBody>
      </p:sp>
      <p:sp>
        <p:nvSpPr>
          <p:cNvPr id="6" name="Text 3"/>
          <p:cNvSpPr/>
          <p:nvPr/>
        </p:nvSpPr>
        <p:spPr>
          <a:xfrm>
            <a:off x="7889043" y="2184345"/>
            <a:ext cx="2926007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900" dirty="0">
                <a:solidFill>
                  <a:srgbClr val="535F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 oa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7426774" y="2484058"/>
            <a:ext cx="1843994" cy="280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800" dirty="0">
                <a:solidFill>
                  <a:srgbClr val="89929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Open a pull request</a:t>
            </a:r>
            <a:endParaRPr lang="en-US" sz="800" dirty="0"/>
          </a:p>
        </p:txBody>
      </p:sp>
      <p:sp>
        <p:nvSpPr>
          <p:cNvPr id="8" name="Text 5"/>
          <p:cNvSpPr/>
          <p:nvPr/>
        </p:nvSpPr>
        <p:spPr>
          <a:xfrm>
            <a:off x="7462333" y="2672013"/>
            <a:ext cx="571486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900" b="1" dirty="0">
                <a:solidFill>
                  <a:srgbClr val="458F5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1Sp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9326647" y="2666933"/>
            <a:ext cx="243834" cy="227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595C6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②</a:t>
            </a:r>
            <a:endParaRPr lang="en-US" sz="600" dirty="0"/>
          </a:p>
        </p:txBody>
      </p:sp>
      <p:sp>
        <p:nvSpPr>
          <p:cNvPr id="10" name="Text 7"/>
          <p:cNvSpPr/>
          <p:nvPr/>
        </p:nvSpPr>
        <p:spPr>
          <a:xfrm>
            <a:off x="7477573" y="2920927"/>
            <a:ext cx="914377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6E707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</a:t>
            </a:r>
            <a:endParaRPr lang="en-US" sz="600" dirty="0"/>
          </a:p>
        </p:txBody>
      </p:sp>
      <p:sp>
        <p:nvSpPr>
          <p:cNvPr id="11" name="Text 8"/>
          <p:cNvSpPr/>
          <p:nvPr/>
        </p:nvSpPr>
        <p:spPr>
          <a:xfrm>
            <a:off x="7467413" y="3139362"/>
            <a:ext cx="914377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87B7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</a:t>
            </a:r>
            <a:endParaRPr lang="en-US" sz="600" dirty="0"/>
          </a:p>
        </p:txBody>
      </p:sp>
      <p:sp>
        <p:nvSpPr>
          <p:cNvPr id="12" name="Text 9"/>
          <p:cNvSpPr/>
          <p:nvPr/>
        </p:nvSpPr>
        <p:spPr>
          <a:xfrm>
            <a:off x="7477573" y="3357796"/>
            <a:ext cx="3771806" cy="262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595D6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wtePeri HB2日C</a:t>
            </a:r>
            <a:endParaRPr lang="en-US" sz="600" dirty="0"/>
          </a:p>
        </p:txBody>
      </p:sp>
      <p:sp>
        <p:nvSpPr>
          <p:cNvPr id="13" name="Text 10"/>
          <p:cNvSpPr/>
          <p:nvPr/>
        </p:nvSpPr>
        <p:spPr>
          <a:xfrm>
            <a:off x="9946391" y="3525432"/>
            <a:ext cx="693403" cy="2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6164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</a:t>
            </a:r>
            <a:endParaRPr lang="en-US" sz="600" dirty="0"/>
          </a:p>
        </p:txBody>
      </p:sp>
      <p:sp>
        <p:nvSpPr>
          <p:cNvPr id="14" name="Text 11"/>
          <p:cNvSpPr/>
          <p:nvPr/>
        </p:nvSpPr>
        <p:spPr>
          <a:xfrm>
            <a:off x="7462333" y="4104537"/>
            <a:ext cx="3771806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585C6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0</a:t>
            </a:r>
            <a:endParaRPr lang="en-US" sz="600" dirty="0"/>
          </a:p>
        </p:txBody>
      </p:sp>
      <p:sp>
        <p:nvSpPr>
          <p:cNvPr id="15" name="Text 12"/>
          <p:cNvSpPr/>
          <p:nvPr/>
        </p:nvSpPr>
        <p:spPr>
          <a:xfrm>
            <a:off x="2179266" y="4287413"/>
            <a:ext cx="3124122" cy="280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8A8E8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請幫我根捷這個長半協會粉內容，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482653" y="4302652"/>
            <a:ext cx="693403" cy="25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A7E8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Brec</a:t>
            </a:r>
            <a:endParaRPr lang="en-US" sz="600" dirty="0"/>
          </a:p>
        </p:txBody>
      </p:sp>
      <p:sp>
        <p:nvSpPr>
          <p:cNvPr id="17" name="Text 14"/>
          <p:cNvSpPr/>
          <p:nvPr/>
        </p:nvSpPr>
        <p:spPr>
          <a:xfrm>
            <a:off x="8442749" y="4312812"/>
            <a:ext cx="320032" cy="2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64677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600" dirty="0"/>
          </a:p>
        </p:txBody>
      </p:sp>
      <p:sp>
        <p:nvSpPr>
          <p:cNvPr id="18" name="Text 15"/>
          <p:cNvSpPr/>
          <p:nvPr/>
        </p:nvSpPr>
        <p:spPr>
          <a:xfrm>
            <a:off x="8793260" y="4312812"/>
            <a:ext cx="1074393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60646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Op</a:t>
            </a:r>
            <a:endParaRPr lang="en-US" sz="600" dirty="0"/>
          </a:p>
        </p:txBody>
      </p:sp>
      <p:sp>
        <p:nvSpPr>
          <p:cNvPr id="19" name="Text 16"/>
          <p:cNvSpPr/>
          <p:nvPr/>
        </p:nvSpPr>
        <p:spPr>
          <a:xfrm>
            <a:off x="2169106" y="4455049"/>
            <a:ext cx="2285943" cy="280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900" b="1" dirty="0">
                <a:solidFill>
                  <a:srgbClr val="9096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生院一個介協會的員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7492813" y="4546486"/>
            <a:ext cx="266693" cy="25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635C4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π</a:t>
            </a:r>
            <a:endParaRPr lang="en-US" sz="600" dirty="0"/>
          </a:p>
        </p:txBody>
      </p:sp>
      <p:sp>
        <p:nvSpPr>
          <p:cNvPr id="21" name="Text 18"/>
          <p:cNvSpPr/>
          <p:nvPr/>
        </p:nvSpPr>
        <p:spPr>
          <a:xfrm>
            <a:off x="7650289" y="4556646"/>
            <a:ext cx="975336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5726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</a:t>
            </a:r>
            <a:endParaRPr lang="en-US" sz="600" dirty="0"/>
          </a:p>
        </p:txBody>
      </p:sp>
      <p:sp>
        <p:nvSpPr>
          <p:cNvPr id="22" name="Text 19"/>
          <p:cNvSpPr/>
          <p:nvPr/>
        </p:nvSpPr>
        <p:spPr>
          <a:xfrm>
            <a:off x="9946391" y="4576966"/>
            <a:ext cx="662923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5F636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</a:t>
            </a:r>
            <a:endParaRPr lang="en-US" sz="600" dirty="0"/>
          </a:p>
        </p:txBody>
      </p:sp>
      <p:sp>
        <p:nvSpPr>
          <p:cNvPr id="23" name="Text 20"/>
          <p:cNvSpPr/>
          <p:nvPr/>
        </p:nvSpPr>
        <p:spPr>
          <a:xfrm>
            <a:off x="5389745" y="4617605"/>
            <a:ext cx="1783035" cy="36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900" b="1" dirty="0">
                <a:solidFill>
                  <a:srgbClr val="BCC0B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自動跳轉至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7472493" y="4825879"/>
            <a:ext cx="975336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595F6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</a:t>
            </a:r>
            <a:endParaRPr lang="en-US" sz="600" dirty="0"/>
          </a:p>
        </p:txBody>
      </p:sp>
      <p:sp>
        <p:nvSpPr>
          <p:cNvPr id="25" name="Text 22"/>
          <p:cNvSpPr/>
          <p:nvPr/>
        </p:nvSpPr>
        <p:spPr>
          <a:xfrm>
            <a:off x="2641534" y="5003675"/>
            <a:ext cx="1638259" cy="25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174B2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CreatePR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5125592" y="4952876"/>
            <a:ext cx="2552636" cy="344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CCD1C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GitHubPR頁面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9225049" y="5252589"/>
            <a:ext cx="1097253" cy="2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b="1" dirty="0">
                <a:solidFill>
                  <a:srgbClr val="468A5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11190960" y="6568276"/>
            <a:ext cx="1470623" cy="236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3B9B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61" y="629904"/>
            <a:ext cx="5653899" cy="648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900" b="1" dirty="0">
                <a:solidFill>
                  <a:srgbClr val="F6F9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自動化代碼審查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3012365" y="1960831"/>
            <a:ext cx="845799" cy="262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700" dirty="0">
                <a:solidFill>
                  <a:srgbClr val="7089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GitHux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2026869" y="2509457"/>
            <a:ext cx="2575496" cy="286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800" dirty="0">
                <a:solidFill>
                  <a:srgbClr val="7E82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Codex commentedbot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6187285" y="3068243"/>
            <a:ext cx="7055944" cy="426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300" b="1" dirty="0">
                <a:solidFill>
                  <a:srgbClr val="D8DCD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啟用程式碼審查功能(CodeReview)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192365" y="3566071"/>
            <a:ext cx="4808100" cy="379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A8CD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-建議：直接留言修正方案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166966" y="3997860"/>
            <a:ext cx="7475033" cy="47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A9CCB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-批准：若無問題，給予讚(ThumbsUp)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164026" y="4505847"/>
            <a:ext cx="4175656" cy="350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00" dirty="0">
                <a:solidFill>
                  <a:srgbClr val="D7DAD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 analysis complete.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2148786" y="4820799"/>
            <a:ext cx="2895528" cy="350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D3D6D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issues found.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1190960" y="6568276"/>
            <a:ext cx="1470623" cy="236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3B8B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24569" y="604505"/>
            <a:ext cx="5051934" cy="701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4000" b="1" dirty="0">
                <a:solidFill>
                  <a:srgbClr val="F7FAE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行動開發體驗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681503" y="1777956"/>
            <a:ext cx="601965" cy="286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700" dirty="0">
                <a:solidFill>
                  <a:srgbClr val="74777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987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8249714" y="2316422"/>
            <a:ext cx="563866" cy="286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800" dirty="0">
                <a:solidFill>
                  <a:srgbClr val="54867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Chat</a:t>
            </a:r>
            <a:endParaRPr lang="en-US" sz="800" dirty="0"/>
          </a:p>
        </p:txBody>
      </p:sp>
      <p:sp>
        <p:nvSpPr>
          <p:cNvPr id="6" name="Text 3"/>
          <p:cNvSpPr/>
          <p:nvPr/>
        </p:nvSpPr>
        <p:spPr>
          <a:xfrm>
            <a:off x="9707637" y="2204665"/>
            <a:ext cx="617205" cy="297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700" dirty="0">
                <a:solidFill>
                  <a:srgbClr val="9FA0A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Chot</a:t>
            </a:r>
            <a:endParaRPr lang="en-US" sz="700" dirty="0"/>
          </a:p>
        </p:txBody>
      </p:sp>
      <p:sp>
        <p:nvSpPr>
          <p:cNvPr id="7" name="Text 4"/>
          <p:cNvSpPr/>
          <p:nvPr/>
        </p:nvSpPr>
        <p:spPr>
          <a:xfrm>
            <a:off x="8082078" y="2524697"/>
            <a:ext cx="685783" cy="297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00" b="1" dirty="0">
                <a:solidFill>
                  <a:srgbClr val="459C7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Cooler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914442" y="2722812"/>
            <a:ext cx="746741" cy="309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557B7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Epore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61981" y="3098723"/>
            <a:ext cx="4427109" cy="44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500" b="1" dirty="0">
                <a:solidFill>
                  <a:srgbClr val="D0D4C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隨時隨地，捕捉靈感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7584250" y="3144441"/>
            <a:ext cx="563866" cy="292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700" dirty="0">
                <a:solidFill>
                  <a:srgbClr val="4E4F4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Tank</a:t>
            </a:r>
            <a:endParaRPr lang="en-US" sz="700" dirty="0"/>
          </a:p>
        </p:txBody>
      </p:sp>
      <p:sp>
        <p:nvSpPr>
          <p:cNvPr id="11" name="Text 8"/>
          <p:cNvSpPr/>
          <p:nvPr/>
        </p:nvSpPr>
        <p:spPr>
          <a:xfrm>
            <a:off x="7406455" y="3352716"/>
            <a:ext cx="815320" cy="3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00" dirty="0">
                <a:solidFill>
                  <a:srgbClr val="61626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sotng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51821" y="3611790"/>
            <a:ext cx="8694203" cy="44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400" b="1" dirty="0">
                <a:solidFill>
                  <a:srgbClr val="D0D4C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打開ChatGPTApp&gt;選取Codex-建立任務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1190960" y="6563196"/>
            <a:ext cx="1470623" cy="2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3B8B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57796" y="629904"/>
            <a:ext cx="8229394" cy="677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4000" b="1" dirty="0">
                <a:solidFill>
                  <a:srgbClr val="F6F9E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重塑開發效能的完整迴圈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613995" y="1620479"/>
            <a:ext cx="1287748" cy="403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000" b="1" dirty="0">
                <a:solidFill>
                  <a:srgbClr val="E8EC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Ideate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3053004" y="3058084"/>
            <a:ext cx="1318227" cy="467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E3E8D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Merge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285273" y="3068243"/>
            <a:ext cx="2164026" cy="37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800" b="1" dirty="0">
                <a:solidFill>
                  <a:srgbClr val="DADFD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Cloud Task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5120512" y="3586390"/>
            <a:ext cx="2941246" cy="408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ACF6B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2915847" y="5023994"/>
            <a:ext cx="2400240" cy="36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700" b="1" dirty="0">
                <a:solidFill>
                  <a:srgbClr val="E4E7D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 Review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75688" y="5018915"/>
            <a:ext cx="1950671" cy="37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800" b="1" dirty="0">
                <a:solidFill>
                  <a:srgbClr val="E7EBD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 PR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231534" y="6019650"/>
            <a:ext cx="5471023" cy="403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400" b="1" dirty="0">
                <a:solidFill>
                  <a:srgbClr val="9AC3A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隨時隨地，讓代碼自動流轉。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1190960" y="6568276"/>
            <a:ext cx="1470623" cy="236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3B8B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73898" y="558786"/>
            <a:ext cx="10919187" cy="695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900" b="1" dirty="0">
                <a:solidFill>
                  <a:srgbClr val="FCFD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三種模式，適應所有開發場景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559521" y="4002940"/>
            <a:ext cx="2621214" cy="37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000" b="1" dirty="0">
                <a:solidFill>
                  <a:srgbClr val="F6F8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IDE擴充功能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983355" y="3992780"/>
            <a:ext cx="3329857" cy="403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300" b="1" dirty="0">
                <a:solidFill>
                  <a:srgbClr val="F7F9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命令列介面(CLI)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9164091" y="3987700"/>
            <a:ext cx="1821134" cy="403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100" b="1" dirty="0">
                <a:solidFill>
                  <a:srgbClr val="F4F8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雲端任務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264888" y="4444889"/>
            <a:ext cx="3512732" cy="338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A2AAB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類似GitHubCopilot或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4800480" y="4455049"/>
            <a:ext cx="3893723" cy="321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A4ABB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類似ClaudeCode的操作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447829" y="4449969"/>
            <a:ext cx="3962301" cy="327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b="1" dirty="0">
                <a:solidFill>
                  <a:srgbClr val="A0A7A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透過網頁版與ChatGPT對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158211" y="4759841"/>
            <a:ext cx="3832764" cy="327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b="1" dirty="0">
                <a:solidFill>
                  <a:srgbClr val="9EA5A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Cursor的體驗，直接在編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861438" y="4759841"/>
            <a:ext cx="3710847" cy="327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b="1" dirty="0">
                <a:solidFill>
                  <a:srgbClr val="9CA3A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方式，專為終端機愛好者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8630704" y="4754761"/>
            <a:ext cx="3406055" cy="3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b="1" dirty="0">
                <a:solidFill>
                  <a:srgbClr val="9BA3A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話，執行非同步開發任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1732237" y="5059554"/>
            <a:ext cx="2004010" cy="338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A2AA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輯器中協作。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725017" y="5054474"/>
            <a:ext cx="1028674" cy="362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99A2A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設計。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9479043" y="5034154"/>
            <a:ext cx="518147" cy="403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99A0A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務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9819395" y="5090033"/>
            <a:ext cx="220974" cy="2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959EA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。</a:t>
            </a:r>
            <a:endParaRPr lang="en-US" sz="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C8D22E-71AF-79E8-399A-9071D9B3D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350" y="2970212"/>
            <a:ext cx="4559300" cy="863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F217EF-F67C-5ED2-0AAA-EE9463131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350" y="3973088"/>
            <a:ext cx="46990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362" y="1523962"/>
            <a:ext cx="1455384" cy="61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300" b="1" dirty="0">
                <a:solidFill>
                  <a:srgbClr val="3E484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TPlus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3672748" y="4013100"/>
            <a:ext cx="7292158" cy="64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800" b="1" dirty="0">
                <a:solidFill>
                  <a:srgbClr val="FBFCF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入門門檻與訂閱方案</a:t>
            </a:r>
            <a:endParaRPr lang="en-US" sz="3800" dirty="0"/>
          </a:p>
        </p:txBody>
      </p:sp>
      <p:sp>
        <p:nvSpPr>
          <p:cNvPr id="5" name="Text 2"/>
          <p:cNvSpPr/>
          <p:nvPr/>
        </p:nvSpPr>
        <p:spPr>
          <a:xfrm>
            <a:off x="4089298" y="4739522"/>
            <a:ext cx="6042509" cy="350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800" dirty="0">
                <a:solidFill>
                  <a:srgbClr val="C9CDC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唯一的入場券：ChatGPTPlus訂閱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195975" y="5247509"/>
            <a:ext cx="5631039" cy="706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700" b="1" dirty="0">
                <a:solidFill>
                  <a:srgbClr val="8EC19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$20USD／月</a:t>
            </a:r>
            <a:endParaRPr lang="en-US" sz="3700" dirty="0"/>
          </a:p>
        </p:txBody>
      </p:sp>
      <p:sp>
        <p:nvSpPr>
          <p:cNvPr id="7" name="Text 4"/>
          <p:cNvSpPr/>
          <p:nvPr/>
        </p:nvSpPr>
        <p:spPr>
          <a:xfrm>
            <a:off x="4074058" y="6349841"/>
            <a:ext cx="5973931" cy="297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dirty="0">
                <a:solidFill>
                  <a:srgbClr val="7F83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需要具佣GPTPlus方案權限才能啟用Codex功能。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11190960" y="6563196"/>
            <a:ext cx="1470623" cy="2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2B6B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84218" y="568946"/>
            <a:ext cx="6034889" cy="677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900" b="1" dirty="0">
                <a:solidFill>
                  <a:srgbClr val="FAFBF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環境建置與安裝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092173" y="3022524"/>
            <a:ext cx="4282333" cy="327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AFB4B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進入Codex網頁-選取IDE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5399905" y="3032684"/>
            <a:ext cx="2095448" cy="321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b="1" dirty="0">
                <a:solidFill>
                  <a:srgbClr val="A7ACA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安装擴充功能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250449" y="3017445"/>
            <a:ext cx="1455384" cy="344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b="1" dirty="0">
                <a:solidFill>
                  <a:srgbClr val="A4A9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登入帳號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984090" y="3621949"/>
            <a:ext cx="693403" cy="2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6578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</a:t>
            </a:r>
            <a:endParaRPr lang="en-US" sz="600" dirty="0"/>
          </a:p>
        </p:txBody>
      </p:sp>
      <p:sp>
        <p:nvSpPr>
          <p:cNvPr id="8" name="Text 5"/>
          <p:cNvSpPr/>
          <p:nvPr/>
        </p:nvSpPr>
        <p:spPr>
          <a:xfrm>
            <a:off x="3931822" y="3774346"/>
            <a:ext cx="3741326" cy="233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484A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 … v</a:t>
            </a:r>
            <a:endParaRPr lang="en-US" sz="600" dirty="0"/>
          </a:p>
        </p:txBody>
      </p:sp>
      <p:sp>
        <p:nvSpPr>
          <p:cNvPr id="9" name="Text 6"/>
          <p:cNvSpPr/>
          <p:nvPr/>
        </p:nvSpPr>
        <p:spPr>
          <a:xfrm>
            <a:off x="3870863" y="3891183"/>
            <a:ext cx="784840" cy="227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4E4E4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</a:t>
            </a:r>
            <a:endParaRPr lang="en-US" sz="600" dirty="0"/>
          </a:p>
        </p:txBody>
      </p:sp>
      <p:sp>
        <p:nvSpPr>
          <p:cNvPr id="10" name="Text 7"/>
          <p:cNvSpPr/>
          <p:nvPr/>
        </p:nvSpPr>
        <p:spPr>
          <a:xfrm>
            <a:off x="5877413" y="3896263"/>
            <a:ext cx="419090" cy="233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3F403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③o</a:t>
            </a:r>
            <a:endParaRPr lang="en-US" sz="600" dirty="0"/>
          </a:p>
        </p:txBody>
      </p:sp>
      <p:sp>
        <p:nvSpPr>
          <p:cNvPr id="11" name="Text 8"/>
          <p:cNvSpPr/>
          <p:nvPr/>
        </p:nvSpPr>
        <p:spPr>
          <a:xfrm>
            <a:off x="3754026" y="3997860"/>
            <a:ext cx="297173" cy="2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45454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</a:t>
            </a:r>
            <a:endParaRPr lang="en-US" sz="600" dirty="0"/>
          </a:p>
        </p:txBody>
      </p:sp>
      <p:sp>
        <p:nvSpPr>
          <p:cNvPr id="12" name="Text 9"/>
          <p:cNvSpPr/>
          <p:nvPr/>
        </p:nvSpPr>
        <p:spPr>
          <a:xfrm>
            <a:off x="5506582" y="4714122"/>
            <a:ext cx="1790655" cy="26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800" dirty="0">
                <a:solidFill>
                  <a:srgbClr val="B9C2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Sign in with ChatGPT</a:t>
            </a:r>
            <a:endParaRPr lang="en-US" sz="800" dirty="0"/>
          </a:p>
        </p:txBody>
      </p:sp>
      <p:sp>
        <p:nvSpPr>
          <p:cNvPr id="13" name="Text 10"/>
          <p:cNvSpPr/>
          <p:nvPr/>
        </p:nvSpPr>
        <p:spPr>
          <a:xfrm>
            <a:off x="5714857" y="4963036"/>
            <a:ext cx="1142971" cy="2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100" b="1" dirty="0">
                <a:solidFill>
                  <a:srgbClr val="E4E8E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5709777" y="5262748"/>
            <a:ext cx="1173451" cy="2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929AA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</a:t>
            </a:r>
            <a:endParaRPr lang="en-US" sz="600" dirty="0"/>
          </a:p>
        </p:txBody>
      </p:sp>
      <p:sp>
        <p:nvSpPr>
          <p:cNvPr id="15" name="Text 12"/>
          <p:cNvSpPr/>
          <p:nvPr/>
        </p:nvSpPr>
        <p:spPr>
          <a:xfrm>
            <a:off x="4891918" y="5384665"/>
            <a:ext cx="624824" cy="233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3D3E3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</a:t>
            </a:r>
            <a:endParaRPr lang="en-US" sz="600" dirty="0"/>
          </a:p>
        </p:txBody>
      </p:sp>
      <p:sp>
        <p:nvSpPr>
          <p:cNvPr id="16" name="Text 13"/>
          <p:cNvSpPr/>
          <p:nvPr/>
        </p:nvSpPr>
        <p:spPr>
          <a:xfrm>
            <a:off x="7558851" y="5379586"/>
            <a:ext cx="1379186" cy="2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4E4E4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EDane+D言x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3886103" y="6095848"/>
            <a:ext cx="640064" cy="2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56565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UE</a:t>
            </a:r>
            <a:endParaRPr lang="en-US" sz="600" dirty="0"/>
          </a:p>
        </p:txBody>
      </p:sp>
      <p:sp>
        <p:nvSpPr>
          <p:cNvPr id="18" name="Text 15"/>
          <p:cNvSpPr/>
          <p:nvPr/>
        </p:nvSpPr>
        <p:spPr>
          <a:xfrm>
            <a:off x="7005145" y="6278723"/>
            <a:ext cx="548626" cy="23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5882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5.0</a:t>
            </a:r>
            <a:endParaRPr lang="en-US" sz="600" dirty="0"/>
          </a:p>
        </p:txBody>
      </p:sp>
      <p:sp>
        <p:nvSpPr>
          <p:cNvPr id="19" name="Text 16"/>
          <p:cNvSpPr/>
          <p:nvPr/>
        </p:nvSpPr>
        <p:spPr>
          <a:xfrm>
            <a:off x="11190960" y="6563196"/>
            <a:ext cx="1470623" cy="2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3B7B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783" y="558786"/>
            <a:ext cx="6034889" cy="695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900" b="1" dirty="0">
                <a:solidFill>
                  <a:srgbClr val="FAFA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掌握資源使用量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0444219" y="1244569"/>
            <a:ext cx="464808" cy="362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AAACA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品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92173" y="2956486"/>
            <a:ext cx="6713052" cy="36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800" b="1" dirty="0">
                <a:solidFill>
                  <a:srgbClr val="B8BDB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點選IDE中的Logo-&gt;選擇RateLimit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462333" y="2804090"/>
            <a:ext cx="2339282" cy="408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B6BFC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Cap(5Hourss)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05465" y="2829489"/>
            <a:ext cx="815320" cy="350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A6B0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20%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092173" y="3444154"/>
            <a:ext cx="5798675" cy="350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900" b="1" dirty="0">
                <a:solidFill>
                  <a:srgbClr val="B7BDB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5小時限制：顯示短期可用問答數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472493" y="3703227"/>
            <a:ext cx="2011630" cy="36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B4BCC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Cap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200385" y="3682908"/>
            <a:ext cx="822939" cy="350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b="1" dirty="0">
                <a:solidFill>
                  <a:srgbClr val="A8B2B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40%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015975" y="3931822"/>
            <a:ext cx="5295768" cy="356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900" b="1" dirty="0">
                <a:solidFill>
                  <a:srgbClr val="ACB0B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每週限制：顯示本週剩餘額度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190960" y="6563196"/>
            <a:ext cx="1470623" cy="2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2B7B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14825" y="731502"/>
            <a:ext cx="11650689" cy="590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600" b="1" dirty="0">
                <a:solidFill>
                  <a:srgbClr val="A2EBB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雲端任務：電腦關機也能持續開發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2341821" y="5013835"/>
            <a:ext cx="2194505" cy="449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500" b="1" dirty="0">
                <a:solidFill>
                  <a:srgbClr val="68788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本機離線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899203" y="5039234"/>
            <a:ext cx="3710847" cy="408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400" b="1" dirty="0">
                <a:solidFill>
                  <a:srgbClr val="98E9A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雲端任務執行中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920927" y="6156806"/>
            <a:ext cx="9387605" cy="36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000" b="1" dirty="0">
                <a:solidFill>
                  <a:srgbClr val="D5D8D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透過網頁版Codex執行任務，無需保持電腦開啟。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1185880" y="6563196"/>
            <a:ext cx="1478243" cy="2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5B9B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543" y="558786"/>
            <a:ext cx="6431119" cy="724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800" b="1" dirty="0">
                <a:solidFill>
                  <a:srgbClr val="F9FA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連結GitHub帳號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304122" y="1198850"/>
            <a:ext cx="853419" cy="26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700" dirty="0">
                <a:solidFill>
                  <a:srgbClr val="8888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ChaGP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6324442" y="1590000"/>
            <a:ext cx="640064" cy="26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B7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主册换</a:t>
            </a:r>
            <a:endParaRPr lang="en-US" sz="600" dirty="0"/>
          </a:p>
        </p:txBody>
      </p:sp>
      <p:sp>
        <p:nvSpPr>
          <p:cNvPr id="6" name="Text 3"/>
          <p:cNvSpPr/>
          <p:nvPr/>
        </p:nvSpPr>
        <p:spPr>
          <a:xfrm>
            <a:off x="8082078" y="1955751"/>
            <a:ext cx="2224984" cy="315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400" b="1" dirty="0">
                <a:solidFill>
                  <a:srgbClr val="D8E3E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GitHub現已連線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190225" y="2011630"/>
            <a:ext cx="1569681" cy="315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800" b="1" dirty="0">
                <a:solidFill>
                  <a:srgbClr val="96A2A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ChatGPT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136487" y="2306262"/>
            <a:ext cx="1074393" cy="25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50525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光筑随用没组</a:t>
            </a:r>
            <a:endParaRPr lang="en-US" sz="600" dirty="0"/>
          </a:p>
        </p:txBody>
      </p:sp>
      <p:sp>
        <p:nvSpPr>
          <p:cNvPr id="9" name="Text 6"/>
          <p:cNvSpPr/>
          <p:nvPr/>
        </p:nvSpPr>
        <p:spPr>
          <a:xfrm>
            <a:off x="6324442" y="2570416"/>
            <a:ext cx="502907" cy="274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C7E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裁雨</a:t>
            </a:r>
            <a:endParaRPr lang="en-US" sz="600" dirty="0"/>
          </a:p>
        </p:txBody>
      </p:sp>
      <p:sp>
        <p:nvSpPr>
          <p:cNvPr id="10" name="Text 7"/>
          <p:cNvSpPr/>
          <p:nvPr/>
        </p:nvSpPr>
        <p:spPr>
          <a:xfrm>
            <a:off x="6309202" y="2854889"/>
            <a:ext cx="792460" cy="26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B7D7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置</a:t>
            </a:r>
            <a:endParaRPr lang="en-US" sz="600" dirty="0"/>
          </a:p>
        </p:txBody>
      </p:sp>
      <p:sp>
        <p:nvSpPr>
          <p:cNvPr id="11" name="Text 8"/>
          <p:cNvSpPr/>
          <p:nvPr/>
        </p:nvSpPr>
        <p:spPr>
          <a:xfrm>
            <a:off x="10403580" y="2890448"/>
            <a:ext cx="906757" cy="286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900" dirty="0">
                <a:solidFill>
                  <a:srgbClr val="8585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現已疆線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706102" y="2956486"/>
            <a:ext cx="6621614" cy="356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900" b="1" dirty="0">
                <a:solidFill>
                  <a:srgbClr val="BDC2C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1.在ChatGPT介面左側選取Codex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9377446" y="3286678"/>
            <a:ext cx="3299378" cy="25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88898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追：ChatGPT，播，</a:t>
            </a:r>
            <a:endParaRPr lang="en-US" sz="600" dirty="0"/>
          </a:p>
        </p:txBody>
      </p:sp>
      <p:sp>
        <p:nvSpPr>
          <p:cNvPr id="14" name="Text 11"/>
          <p:cNvSpPr/>
          <p:nvPr/>
        </p:nvSpPr>
        <p:spPr>
          <a:xfrm>
            <a:off x="685783" y="3444154"/>
            <a:ext cx="5829154" cy="373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900" b="1" dirty="0">
                <a:solidFill>
                  <a:srgbClr val="B4B9B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2.點擊「與GitHub連線」按鈕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0378181" y="3408595"/>
            <a:ext cx="952476" cy="25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b="1" dirty="0">
                <a:solidFill>
                  <a:srgbClr val="8A898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的</a:t>
            </a:r>
            <a:endParaRPr lang="en-US" sz="600" dirty="0"/>
          </a:p>
        </p:txBody>
      </p:sp>
      <p:sp>
        <p:nvSpPr>
          <p:cNvPr id="16" name="Text 13"/>
          <p:cNvSpPr/>
          <p:nvPr/>
        </p:nvSpPr>
        <p:spPr>
          <a:xfrm>
            <a:off x="6314282" y="3718467"/>
            <a:ext cx="7901742" cy="274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700" dirty="0">
                <a:solidFill>
                  <a:srgbClr val="85888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Codex 量</a:t>
            </a:r>
            <a:endParaRPr lang="en-US" sz="700" dirty="0"/>
          </a:p>
        </p:txBody>
      </p:sp>
      <p:sp>
        <p:nvSpPr>
          <p:cNvPr id="17" name="Text 14"/>
          <p:cNvSpPr/>
          <p:nvPr/>
        </p:nvSpPr>
        <p:spPr>
          <a:xfrm>
            <a:off x="9809235" y="3865783"/>
            <a:ext cx="2560256" cy="25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b="1" dirty="0">
                <a:solidFill>
                  <a:srgbClr val="87888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飛，行</a:t>
            </a:r>
            <a:endParaRPr lang="en-US" sz="600" dirty="0"/>
          </a:p>
        </p:txBody>
      </p:sp>
      <p:sp>
        <p:nvSpPr>
          <p:cNvPr id="18" name="Text 15"/>
          <p:cNvSpPr/>
          <p:nvPr/>
        </p:nvSpPr>
        <p:spPr>
          <a:xfrm>
            <a:off x="6375241" y="4170576"/>
            <a:ext cx="1325847" cy="280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700" dirty="0">
                <a:solidFill>
                  <a:srgbClr val="8EA49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舆GitHub</a:t>
            </a:r>
            <a:endParaRPr lang="en-US" sz="700" dirty="0"/>
          </a:p>
        </p:txBody>
      </p:sp>
      <p:sp>
        <p:nvSpPr>
          <p:cNvPr id="19" name="Text 16"/>
          <p:cNvSpPr/>
          <p:nvPr/>
        </p:nvSpPr>
        <p:spPr>
          <a:xfrm>
            <a:off x="6141566" y="4795400"/>
            <a:ext cx="1036294" cy="26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800" dirty="0">
                <a:solidFill>
                  <a:srgbClr val="75767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只、翻</a:t>
            </a:r>
            <a:endParaRPr lang="en-US" sz="800" dirty="0"/>
          </a:p>
        </p:txBody>
      </p:sp>
      <p:sp>
        <p:nvSpPr>
          <p:cNvPr id="20" name="Text 17"/>
          <p:cNvSpPr/>
          <p:nvPr/>
        </p:nvSpPr>
        <p:spPr>
          <a:xfrm>
            <a:off x="6309202" y="5079873"/>
            <a:ext cx="784840" cy="262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97B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完皮</a:t>
            </a:r>
            <a:endParaRPr lang="en-US" sz="600" dirty="0"/>
          </a:p>
        </p:txBody>
      </p:sp>
      <p:sp>
        <p:nvSpPr>
          <p:cNvPr id="21" name="Text 18"/>
          <p:cNvSpPr/>
          <p:nvPr/>
        </p:nvSpPr>
        <p:spPr>
          <a:xfrm>
            <a:off x="6314282" y="5359266"/>
            <a:ext cx="914377" cy="26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C7E7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甜</a:t>
            </a:r>
            <a:endParaRPr lang="en-US" sz="600" dirty="0"/>
          </a:p>
        </p:txBody>
      </p:sp>
      <p:sp>
        <p:nvSpPr>
          <p:cNvPr id="22" name="Text 19"/>
          <p:cNvSpPr/>
          <p:nvPr/>
        </p:nvSpPr>
        <p:spPr>
          <a:xfrm>
            <a:off x="6314282" y="5638659"/>
            <a:ext cx="518147" cy="274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8789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留助</a:t>
            </a:r>
            <a:endParaRPr lang="en-US" sz="600" dirty="0"/>
          </a:p>
        </p:txBody>
      </p:sp>
      <p:sp>
        <p:nvSpPr>
          <p:cNvPr id="23" name="Text 20"/>
          <p:cNvSpPr/>
          <p:nvPr/>
        </p:nvSpPr>
        <p:spPr>
          <a:xfrm>
            <a:off x="9560321" y="5628499"/>
            <a:ext cx="3040304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6A6C7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ChatT</a:t>
            </a:r>
            <a:endParaRPr lang="en-US" sz="600" dirty="0"/>
          </a:p>
        </p:txBody>
      </p:sp>
      <p:sp>
        <p:nvSpPr>
          <p:cNvPr id="24" name="Text 21"/>
          <p:cNvSpPr/>
          <p:nvPr/>
        </p:nvSpPr>
        <p:spPr>
          <a:xfrm>
            <a:off x="11190960" y="6568276"/>
            <a:ext cx="1470623" cy="236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3B8B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463" y="543546"/>
            <a:ext cx="8031279" cy="835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800" b="1" dirty="0">
                <a:solidFill>
                  <a:srgbClr val="F7F9F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設定開發環境與Repo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314282" y="1579841"/>
            <a:ext cx="830559" cy="25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82848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ChatGP</a:t>
            </a:r>
            <a:endParaRPr lang="en-US" sz="600" dirty="0"/>
          </a:p>
        </p:txBody>
      </p:sp>
      <p:sp>
        <p:nvSpPr>
          <p:cNvPr id="5" name="Text 2"/>
          <p:cNvSpPr/>
          <p:nvPr/>
        </p:nvSpPr>
        <p:spPr>
          <a:xfrm>
            <a:off x="6324442" y="1940511"/>
            <a:ext cx="632444" cy="262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3737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王刚璃</a:t>
            </a:r>
            <a:endParaRPr lang="en-US" sz="600" dirty="0"/>
          </a:p>
        </p:txBody>
      </p:sp>
      <p:sp>
        <p:nvSpPr>
          <p:cNvPr id="6" name="Text 3"/>
          <p:cNvSpPr/>
          <p:nvPr/>
        </p:nvSpPr>
        <p:spPr>
          <a:xfrm>
            <a:off x="7096583" y="2077668"/>
            <a:ext cx="4282333" cy="356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A0A1A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[Select Repository Context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0195305" y="2336742"/>
            <a:ext cx="1569681" cy="315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899C9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CnatGPT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141566" y="2611055"/>
            <a:ext cx="1051534" cy="25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4E4F4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随</a:t>
            </a:r>
            <a:endParaRPr lang="en-US" sz="600" dirty="0"/>
          </a:p>
        </p:txBody>
      </p:sp>
      <p:sp>
        <p:nvSpPr>
          <p:cNvPr id="9" name="Text 6"/>
          <p:cNvSpPr/>
          <p:nvPr/>
        </p:nvSpPr>
        <p:spPr>
          <a:xfrm>
            <a:off x="706102" y="2768531"/>
            <a:ext cx="13250849" cy="385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B8BBB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1.告訴Codex該讀取哪個專案的 玩 Selectallrepositories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76933" y="3225719"/>
            <a:ext cx="1859234" cy="350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C4C9C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Context ©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18212" y="3378116"/>
            <a:ext cx="723882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300" b="1" dirty="0">
                <a:solidFill>
                  <a:srgbClr val="8FDAB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ng-fis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1008085" y="3530512"/>
            <a:ext cx="861038" cy="25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7C848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·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60383" y="3703227"/>
            <a:ext cx="7055944" cy="39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000" b="1" dirty="0">
                <a:solidFill>
                  <a:srgbClr val="AFB3B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2.可授權所有Repos或指定特定專案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182940" y="3845464"/>
            <a:ext cx="1623019" cy="332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 dirty="0">
                <a:solidFill>
                  <a:srgbClr val="DDE2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short-fist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6304122" y="3931822"/>
            <a:ext cx="678163" cy="26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A0A0A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| Codex</a:t>
            </a:r>
            <a:endParaRPr lang="en-US" sz="600" dirty="0"/>
          </a:p>
        </p:txBody>
      </p:sp>
      <p:sp>
        <p:nvSpPr>
          <p:cNvPr id="16" name="Text 13"/>
          <p:cNvSpPr/>
          <p:nvPr/>
        </p:nvSpPr>
        <p:spPr>
          <a:xfrm>
            <a:off x="10703292" y="3952141"/>
            <a:ext cx="1325847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300" dirty="0">
                <a:solidFill>
                  <a:srgbClr val="7C868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1107412" y="4160416"/>
            <a:ext cx="2674553" cy="408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900" dirty="0">
                <a:solidFill>
                  <a:srgbClr val="C3C6C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(如long-fist)。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7193100" y="4383930"/>
            <a:ext cx="2232604" cy="350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500" dirty="0">
                <a:solidFill>
                  <a:srgbClr val="DFE0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project-alpha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136487" y="4851279"/>
            <a:ext cx="3687988" cy="408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800" dirty="0">
                <a:solidFill>
                  <a:srgbClr val="9C9D9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从、買訊廣 legacy-code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314282" y="5379586"/>
            <a:ext cx="921997" cy="268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6C6D6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理乐钢路</a:t>
            </a:r>
            <a:endParaRPr lang="en-US" sz="600" dirty="0"/>
          </a:p>
        </p:txBody>
      </p:sp>
      <p:sp>
        <p:nvSpPr>
          <p:cNvPr id="21" name="Text 18"/>
          <p:cNvSpPr/>
          <p:nvPr/>
        </p:nvSpPr>
        <p:spPr>
          <a:xfrm>
            <a:off x="6314282" y="5638659"/>
            <a:ext cx="518147" cy="280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70727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幫助</a:t>
            </a:r>
            <a:endParaRPr lang="en-US" sz="600" dirty="0"/>
          </a:p>
        </p:txBody>
      </p:sp>
      <p:sp>
        <p:nvSpPr>
          <p:cNvPr id="22" name="Text 19"/>
          <p:cNvSpPr/>
          <p:nvPr/>
        </p:nvSpPr>
        <p:spPr>
          <a:xfrm>
            <a:off x="9555241" y="5633579"/>
            <a:ext cx="3047924" cy="245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63636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ChaGT</a:t>
            </a:r>
            <a:endParaRPr lang="en-US" sz="600" dirty="0"/>
          </a:p>
        </p:txBody>
      </p:sp>
      <p:sp>
        <p:nvSpPr>
          <p:cNvPr id="23" name="Text 20"/>
          <p:cNvSpPr/>
          <p:nvPr/>
        </p:nvSpPr>
        <p:spPr>
          <a:xfrm>
            <a:off x="11190960" y="6568276"/>
            <a:ext cx="1470623" cy="236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4B8B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046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102" y="604505"/>
            <a:ext cx="10301982" cy="64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900" b="1" dirty="0">
                <a:solidFill>
                  <a:srgbClr val="F8FAF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功能展示A：代碼庫智慧問答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5994250" y="1722077"/>
            <a:ext cx="944856" cy="315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900" dirty="0">
                <a:solidFill>
                  <a:srgbClr val="CECFD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Codex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7696008" y="2412940"/>
            <a:ext cx="3032684" cy="292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46464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請幫我介紹這個專案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14537" y="3205400"/>
            <a:ext cx="2339282" cy="338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800" b="1" dirty="0">
                <a:solidFill>
                  <a:srgbClr val="ABAE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根據專案分析：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2575496" y="3560991"/>
            <a:ext cx="5791055" cy="350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94BBA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-框架：Next.js14(AppRouter)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75496" y="3911502"/>
            <a:ext cx="4312812" cy="368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9ABEA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-建置：create-next-app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575496" y="4267093"/>
            <a:ext cx="7566471" cy="350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97B9A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-技術栈：TailwindCSS，TypeScript，Sass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575496" y="4617605"/>
            <a:ext cx="8343691" cy="344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600" b="1" dirty="0">
                <a:solidFill>
                  <a:srgbClr val="A7B1A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-架構：主要佈局位於layout.tsx，包含語意化標籤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190960" y="6563196"/>
            <a:ext cx="1478243" cy="241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600" dirty="0">
                <a:solidFill>
                  <a:srgbClr val="B3B8B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A) NotebookLM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461</Words>
  <Application>Microsoft Macintosh PowerPoint</Application>
  <PresentationFormat>Custom</PresentationFormat>
  <Paragraphs>204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yilin</cp:lastModifiedBy>
  <cp:revision>3</cp:revision>
  <dcterms:created xsi:type="dcterms:W3CDTF">2026-01-18T05:39:15Z</dcterms:created>
  <dcterms:modified xsi:type="dcterms:W3CDTF">2026-01-18T07:41:46Z</dcterms:modified>
</cp:coreProperties>
</file>